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  <p:sldId id="269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ter kira" initials="mk" lastIdx="1" clrIdx="0">
    <p:extLst>
      <p:ext uri="{19B8F6BF-5375-455C-9EA6-DF929625EA0E}">
        <p15:presenceInfo xmlns:p15="http://schemas.microsoft.com/office/powerpoint/2012/main" userId="2a0bc7487be3ba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3300"/>
    <a:srgbClr val="CC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30" d="100"/>
          <a:sy n="130" d="100"/>
        </p:scale>
        <p:origin x="82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886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494F2-71D2-0369-9C90-0EB5B4DB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B1BD5-4F94-64C4-6024-C65777C21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E98B2-586A-3EC2-AA88-D386C46A6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7852D-B2DE-2AC7-0A1C-6A9011B02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75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205" y="1092177"/>
            <a:ext cx="4552966" cy="18288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750"/>
              </a:spcBef>
              <a:buNone/>
            </a:pPr>
            <a:r>
              <a:rPr lang="en-US" sz="3312" b="1" kern="0" spc="72" dirty="0">
                <a:solidFill>
                  <a:srgbClr val="D3271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et Evolution de .NET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88205" y="2984985"/>
            <a:ext cx="5179706" cy="4078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fr-FR" sz="1400" dirty="0">
                <a:solidFill>
                  <a:srgbClr val="4B4B4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Travaille réalisé par: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88205" y="3628593"/>
            <a:ext cx="3646170" cy="1026033"/>
          </a:xfrm>
          <a:custGeom>
            <a:avLst/>
            <a:gdLst/>
            <a:ahLst/>
            <a:cxnLst/>
            <a:rect l="l" t="t" r="r" b="b"/>
            <a:pathLst>
              <a:path w="3646170" h="1026033">
                <a:moveTo>
                  <a:pt x="353419" y="0"/>
                </a:moveTo>
                <a:moveTo>
                  <a:pt x="353419" y="0"/>
                </a:moveTo>
                <a:lnTo>
                  <a:pt x="3646170" y="0"/>
                </a:lnTo>
                <a:lnTo>
                  <a:pt x="3646170" y="672614"/>
                </a:lnTo>
                <a:quadBezTo>
                  <a:pt x="3646170" y="1026033"/>
                  <a:pt x="3292751" y="1026033"/>
                </a:quadBezTo>
                <a:lnTo>
                  <a:pt x="0" y="1026033"/>
                </a:lnTo>
                <a:lnTo>
                  <a:pt x="0" y="353419"/>
                </a:lnTo>
                <a:quadBezTo>
                  <a:pt x="0" y="0"/>
                  <a:pt x="353419" y="0"/>
                </a:quadBezTo>
                <a:close/>
              </a:path>
            </a:pathLst>
          </a:custGeom>
          <a:solidFill>
            <a:srgbClr val="6F6F6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-162248" y="3565347"/>
            <a:ext cx="3032552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Mouhamed Gueye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488205" y="2899006"/>
            <a:ext cx="4483362" cy="27642"/>
          </a:xfrm>
          <a:custGeom>
            <a:avLst/>
            <a:gdLst/>
            <a:ahLst/>
            <a:cxnLst/>
            <a:rect l="l" t="t" r="r" b="b"/>
            <a:pathLst>
              <a:path w="4483362" h="27642">
                <a:moveTo>
                  <a:pt x="0" y="27642"/>
                </a:moveTo>
                <a:moveTo>
                  <a:pt x="0" y="27642"/>
                </a:moveTo>
                <a:lnTo>
                  <a:pt x="4483362" y="0"/>
                </a:lnTo>
              </a:path>
            </a:pathLst>
          </a:custGeom>
          <a:noFill/>
          <a:ln w="9525">
            <a:solidFill>
              <a:srgbClr val="DDDBDB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152077" y="3793947"/>
            <a:ext cx="3032552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Emmanuel Ahmadou Gama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-324173" y="4022547"/>
            <a:ext cx="3032552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Sokhna Alima</a:t>
            </a:r>
            <a:endParaRPr lang="en-US" sz="14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98" y="116023"/>
            <a:ext cx="8662630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BCL/FCL et Garbage Collector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11" y="908665"/>
            <a:ext cx="4729118" cy="389203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33" y="1167215"/>
            <a:ext cx="3144590" cy="48537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97" y="1167878"/>
            <a:ext cx="3124890" cy="48537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4130371" y="908665"/>
            <a:ext cx="4729118" cy="389203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297" y="2274482"/>
            <a:ext cx="1025100" cy="102510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5698" y="2524882"/>
            <a:ext cx="524299" cy="524299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561933" y="1167215"/>
            <a:ext cx="3144590" cy="48537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Bibliothèque des APIs</a:t>
            </a:r>
            <a:endParaRPr lang="en-US" sz="1440" dirty="0"/>
          </a:p>
        </p:txBody>
      </p:sp>
      <p:sp>
        <p:nvSpPr>
          <p:cNvPr id="12" name="Text 2"/>
          <p:cNvSpPr/>
          <p:nvPr/>
        </p:nvSpPr>
        <p:spPr>
          <a:xfrm>
            <a:off x="329838" y="1645779"/>
            <a:ext cx="3737301" cy="127810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bibliothèques modernes incluent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System.Text.Json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pour une sérialisation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JSON rapide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Span&lt;T&gt;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Memory&lt;T&gt;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pour une gestion mémoire optimisée, ainsi que l’usage généralisé de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async/await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pour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l’asynchronisme. ASP.NET Core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propose un pipeline HTTP performant et modulaire, tandis qu’</a:t>
            </a:r>
            <a:r>
              <a:rPr lang="fr-FR" sz="1008" b="1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Entity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Framework Core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fournit un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ORM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moderne et flexible</a:t>
            </a:r>
            <a:endParaRPr lang="en-US" sz="1008" dirty="0">
              <a:solidFill>
                <a:srgbClr val="333333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5436197" y="1167215"/>
            <a:ext cx="3124890" cy="48537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Compilation et </a:t>
            </a:r>
            <a:r>
              <a:rPr lang="fr-FR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déploiement </a:t>
            </a:r>
            <a:endParaRPr lang="en-US" sz="1440" dirty="0"/>
          </a:p>
        </p:txBody>
      </p:sp>
      <p:sp>
        <p:nvSpPr>
          <p:cNvPr id="14" name="Text 4"/>
          <p:cNvSpPr/>
          <p:nvPr/>
        </p:nvSpPr>
        <p:spPr>
          <a:xfrm>
            <a:off x="5317662" y="1645778"/>
            <a:ext cx="3243425" cy="121411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600" b="1" dirty="0"/>
              <a:t>.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offre plusieurs modes de compilation : le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JIT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classique, l’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AOT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pour accélérer le démarrage, et depuis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.NET 7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Native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AOT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produisant des exécutables natifs sans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runtime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Le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trimming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élimine le code inutilisé et peut réduire la taille des applications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 50 à 90 %.</a:t>
            </a:r>
            <a:endParaRPr lang="en-US" sz="1008" b="1" dirty="0">
              <a:solidFill>
                <a:srgbClr val="333333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5" name="Text 5"/>
          <p:cNvSpPr/>
          <p:nvPr/>
        </p:nvSpPr>
        <p:spPr>
          <a:xfrm>
            <a:off x="561933" y="2884496"/>
            <a:ext cx="3144590" cy="48537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6" name="Text 6"/>
          <p:cNvSpPr/>
          <p:nvPr/>
        </p:nvSpPr>
        <p:spPr>
          <a:xfrm>
            <a:off x="561933" y="3362396"/>
            <a:ext cx="3263872" cy="4139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7" name="Text 7"/>
          <p:cNvSpPr/>
          <p:nvPr/>
        </p:nvSpPr>
        <p:spPr>
          <a:xfrm>
            <a:off x="5436197" y="2884496"/>
            <a:ext cx="3124890" cy="48537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8" name="Text 8"/>
          <p:cNvSpPr/>
          <p:nvPr/>
        </p:nvSpPr>
        <p:spPr>
          <a:xfrm>
            <a:off x="5317662" y="3362396"/>
            <a:ext cx="3243425" cy="4139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51A5753-C51B-1D09-71B8-AE5F3BBCE49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42651" y="2884496"/>
            <a:ext cx="3383154" cy="1742900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98" y="116023"/>
            <a:ext cx="8662630" cy="54688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Innovation et functionalities </a:t>
            </a:r>
            <a:r>
              <a:rPr lang="fr-FR" sz="2160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récentes</a:t>
            </a:r>
            <a:endParaRPr lang="en-US" sz="144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4"/>
          <a:srcRect t="5000" b="5000"/>
          <a:stretch/>
        </p:blipFill>
        <p:spPr>
          <a:xfrm>
            <a:off x="6530471" y="3576196"/>
            <a:ext cx="2382774" cy="1363480"/>
          </a:xfrm>
          <a:prstGeom prst="rect">
            <a:avLst/>
          </a:prstGeom>
        </p:spPr>
      </p:pic>
      <p:pic>
        <p:nvPicPr>
          <p:cNvPr id="4" name="Image 1"/>
          <p:cNvPicPr>
            <a:picLocks noChangeAspect="1"/>
          </p:cNvPicPr>
          <p:nvPr/>
        </p:nvPicPr>
        <p:blipFill>
          <a:blip r:embed="rId5"/>
          <a:srcRect t="5000" b="5000"/>
          <a:stretch/>
        </p:blipFill>
        <p:spPr>
          <a:xfrm>
            <a:off x="3183997" y="3176026"/>
            <a:ext cx="2834765" cy="170085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6"/>
          <a:srcRect t="8772" b="8772"/>
          <a:stretch/>
        </p:blipFill>
        <p:spPr>
          <a:xfrm>
            <a:off x="391898" y="3401866"/>
            <a:ext cx="2272466" cy="124918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93712" y="1331402"/>
            <a:ext cx="2280656" cy="3323615"/>
          </a:xfrm>
          <a:custGeom>
            <a:avLst/>
            <a:gdLst/>
            <a:ahLst/>
            <a:cxnLst/>
            <a:rect l="l" t="t" r="r" b="b"/>
            <a:pathLst>
              <a:path w="2272466" h="3033941">
                <a:moveTo>
                  <a:pt x="100033" y="0"/>
                </a:moveTo>
                <a:moveTo>
                  <a:pt x="100033" y="0"/>
                </a:moveTo>
                <a:lnTo>
                  <a:pt x="2172433" y="0"/>
                </a:lnTo>
                <a:quadBezTo>
                  <a:pt x="2272466" y="0"/>
                  <a:pt x="2272466" y="100033"/>
                </a:quadBezTo>
                <a:lnTo>
                  <a:pt x="2272466" y="2933908"/>
                </a:lnTo>
                <a:quadBezTo>
                  <a:pt x="2272466" y="3033941"/>
                  <a:pt x="2172433" y="3033941"/>
                </a:quadBezTo>
                <a:lnTo>
                  <a:pt x="100033" y="3033941"/>
                </a:lnTo>
                <a:quadBezTo>
                  <a:pt x="0" y="3033941"/>
                  <a:pt x="0" y="2933908"/>
                </a:quadBezTo>
                <a:lnTo>
                  <a:pt x="0" y="100033"/>
                </a:lnTo>
                <a:quadBezTo>
                  <a:pt x="0" y="0"/>
                  <a:pt x="100033" y="0"/>
                </a:quadBezTo>
                <a:close/>
              </a:path>
            </a:pathLst>
          </a:custGeom>
          <a:solidFill>
            <a:srgbClr val="E23624">
              <a:alpha val="0"/>
            </a:srgbClr>
          </a:solidFill>
          <a:ln w="19050">
            <a:solidFill>
              <a:srgbClr val="E236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2"/>
          <p:cNvSpPr/>
          <p:nvPr/>
        </p:nvSpPr>
        <p:spPr>
          <a:xfrm>
            <a:off x="3170790" y="662904"/>
            <a:ext cx="2834765" cy="4213981"/>
          </a:xfrm>
          <a:custGeom>
            <a:avLst/>
            <a:gdLst/>
            <a:ahLst/>
            <a:cxnLst/>
            <a:rect l="l" t="t" r="r" b="b"/>
            <a:pathLst>
              <a:path w="2834765" h="3784659">
                <a:moveTo>
                  <a:pt x="124785" y="0"/>
                </a:moveTo>
                <a:moveTo>
                  <a:pt x="124785" y="0"/>
                </a:moveTo>
                <a:lnTo>
                  <a:pt x="2709979" y="0"/>
                </a:lnTo>
                <a:quadBezTo>
                  <a:pt x="2834765" y="0"/>
                  <a:pt x="2834765" y="124785"/>
                </a:quadBezTo>
                <a:lnTo>
                  <a:pt x="2834765" y="3659874"/>
                </a:lnTo>
                <a:quadBezTo>
                  <a:pt x="2834765" y="3784659"/>
                  <a:pt x="2709979" y="3784659"/>
                </a:quadBezTo>
                <a:lnTo>
                  <a:pt x="124785" y="3784659"/>
                </a:lnTo>
                <a:quadBezTo>
                  <a:pt x="0" y="3784659"/>
                  <a:pt x="0" y="3659874"/>
                </a:quadBezTo>
                <a:lnTo>
                  <a:pt x="0" y="124785"/>
                </a:lnTo>
                <a:quadBezTo>
                  <a:pt x="0" y="0"/>
                  <a:pt x="124785" y="0"/>
                </a:quadBezTo>
                <a:close/>
              </a:path>
            </a:pathLst>
          </a:custGeom>
          <a:solidFill>
            <a:srgbClr val="E23624">
              <a:alpha val="0"/>
            </a:srgbClr>
          </a:solidFill>
          <a:ln w="19050">
            <a:solidFill>
              <a:srgbClr val="E25E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Shape 3"/>
          <p:cNvSpPr/>
          <p:nvPr/>
        </p:nvSpPr>
        <p:spPr>
          <a:xfrm>
            <a:off x="6501977" y="1294490"/>
            <a:ext cx="2411268" cy="3645186"/>
          </a:xfrm>
          <a:custGeom>
            <a:avLst/>
            <a:gdLst/>
            <a:ahLst/>
            <a:cxnLst/>
            <a:rect l="l" t="t" r="r" b="b"/>
            <a:pathLst>
              <a:path w="2272466" h="3409300">
                <a:moveTo>
                  <a:pt x="100033" y="0"/>
                </a:moveTo>
                <a:moveTo>
                  <a:pt x="100033" y="0"/>
                </a:moveTo>
                <a:lnTo>
                  <a:pt x="2172433" y="0"/>
                </a:lnTo>
                <a:quadBezTo>
                  <a:pt x="2272466" y="0"/>
                  <a:pt x="2272466" y="100033"/>
                </a:quadBezTo>
                <a:lnTo>
                  <a:pt x="2272466" y="3309267"/>
                </a:lnTo>
                <a:quadBezTo>
                  <a:pt x="2272466" y="3409300"/>
                  <a:pt x="2172433" y="3409300"/>
                </a:quadBezTo>
                <a:lnTo>
                  <a:pt x="100033" y="3409300"/>
                </a:lnTo>
                <a:quadBezTo>
                  <a:pt x="0" y="3409300"/>
                  <a:pt x="0" y="3309267"/>
                </a:quadBezTo>
                <a:lnTo>
                  <a:pt x="0" y="100033"/>
                </a:lnTo>
                <a:quadBezTo>
                  <a:pt x="0" y="0"/>
                  <a:pt x="100033" y="0"/>
                </a:quadBezTo>
                <a:close/>
              </a:path>
            </a:pathLst>
          </a:custGeom>
          <a:solidFill>
            <a:srgbClr val="E23624">
              <a:alpha val="0"/>
            </a:srgbClr>
          </a:solidFill>
          <a:ln w="19050">
            <a:solidFill>
              <a:srgbClr val="E236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084" y="2854566"/>
            <a:ext cx="259979" cy="259979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937" y="2854566"/>
            <a:ext cx="259979" cy="25997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57255" y="1425319"/>
            <a:ext cx="2141751" cy="337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C# 12 et les patterns </a:t>
            </a:r>
            <a:r>
              <a:rPr lang="en-US" sz="1296" b="1" dirty="0" err="1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modernes</a:t>
            </a:r>
            <a:endParaRPr lang="en-US" sz="1440" dirty="0"/>
          </a:p>
        </p:txBody>
      </p:sp>
      <p:sp>
        <p:nvSpPr>
          <p:cNvPr id="12" name="Text 5"/>
          <p:cNvSpPr/>
          <p:nvPr/>
        </p:nvSpPr>
        <p:spPr>
          <a:xfrm>
            <a:off x="341063" y="1677531"/>
            <a:ext cx="2413021" cy="206761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langage C#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évolué avec des fonctionnalités puissantes : les record types pour les objets immuables, les pattern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Matching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avancés, les types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nullables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 défaut, et les expressions de portée. Ces innovations améliorent la productivité des développeurs tout en réduisant les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bugs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>
              <a:spcBef>
                <a:spcPts val="375"/>
              </a:spcBef>
            </a:pP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3" name="Text 6"/>
          <p:cNvSpPr/>
          <p:nvPr/>
        </p:nvSpPr>
        <p:spPr>
          <a:xfrm>
            <a:off x="3283878" y="748882"/>
            <a:ext cx="3106038" cy="42133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E25E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APIs et microservices</a:t>
            </a:r>
            <a:endParaRPr lang="en-US" sz="1440" dirty="0"/>
          </a:p>
        </p:txBody>
      </p:sp>
      <p:sp>
        <p:nvSpPr>
          <p:cNvPr id="14" name="Text 7"/>
          <p:cNvSpPr/>
          <p:nvPr/>
        </p:nvSpPr>
        <p:spPr>
          <a:xfrm>
            <a:off x="3236147" y="1209785"/>
            <a:ext cx="2795822" cy="17574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ASP.NET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Core a introduit les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API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s, permettant de créer des services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complets en quelques lignes de code. Cette approche facilite le développement de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microservices légers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 performants, parfaitement adaptés aux architectures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cloud-native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 aux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conteneurs.</a:t>
            </a:r>
          </a:p>
          <a:p>
            <a:pPr>
              <a:spcBef>
                <a:spcPts val="375"/>
              </a:spcBef>
            </a:pP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5" name="Text 8"/>
          <p:cNvSpPr/>
          <p:nvPr/>
        </p:nvSpPr>
        <p:spPr>
          <a:xfrm>
            <a:off x="6501977" y="1412825"/>
            <a:ext cx="2641956" cy="337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Blazor et le </a:t>
            </a:r>
            <a:r>
              <a:rPr lang="fr-FR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développement web full-stack</a:t>
            </a:r>
            <a:endParaRPr lang="en-US" sz="1440" dirty="0"/>
          </a:p>
        </p:txBody>
      </p:sp>
      <p:sp>
        <p:nvSpPr>
          <p:cNvPr id="16" name="Text 9"/>
          <p:cNvSpPr/>
          <p:nvPr/>
        </p:nvSpPr>
        <p:spPr>
          <a:xfrm>
            <a:off x="6556885" y="1714124"/>
            <a:ext cx="2382775" cy="189853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Blazor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permet de construire des applications web interactives en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C#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plutôt qu'en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JavaScript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avec trois modes :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Blazor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Server (logique côté serveur),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Blazor WebAssembly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(exécution dans le navigateur), et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Blazor Hybrid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(applications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desktop/mobile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). Cette technologie unifie le développement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full-stack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sous un seul langage</a:t>
            </a:r>
            <a:endParaRPr lang="en-US" sz="1008" dirty="0">
              <a:solidFill>
                <a:srgbClr val="333333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26185" y="521793"/>
            <a:ext cx="2107931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064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433645" y="1928791"/>
            <a:ext cx="4408389" cy="5690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98" y="116023"/>
            <a:ext cx="8662630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Nouveaux mécanismes d'actualisation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09977" y="1127116"/>
            <a:ext cx="4144087" cy="3649348"/>
          </a:xfrm>
          <a:custGeom>
            <a:avLst/>
            <a:gdLst/>
            <a:ahLst/>
            <a:cxnLst/>
            <a:rect l="l" t="t" r="r" b="b"/>
            <a:pathLst>
              <a:path w="4144087" h="3649348">
                <a:moveTo>
                  <a:pt x="106739" y="0"/>
                </a:moveTo>
                <a:moveTo>
                  <a:pt x="106739" y="0"/>
                </a:moveTo>
                <a:lnTo>
                  <a:pt x="4037348" y="0"/>
                </a:lnTo>
                <a:quadBezTo>
                  <a:pt x="4144087" y="0"/>
                  <a:pt x="4144087" y="106739"/>
                </a:quadBezTo>
                <a:lnTo>
                  <a:pt x="4144087" y="3542609"/>
                </a:lnTo>
                <a:quadBezTo>
                  <a:pt x="4144087" y="3649348"/>
                  <a:pt x="4037348" y="3649348"/>
                </a:quadBezTo>
                <a:lnTo>
                  <a:pt x="106739" y="3649348"/>
                </a:lnTo>
                <a:quadBezTo>
                  <a:pt x="0" y="3649348"/>
                  <a:pt x="0" y="3542609"/>
                </a:quadBezTo>
                <a:lnTo>
                  <a:pt x="0" y="106739"/>
                </a:lnTo>
                <a:quadBezTo>
                  <a:pt x="0" y="0"/>
                  <a:pt x="106739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E236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4752071" y="1363938"/>
            <a:ext cx="4081952" cy="1496124"/>
          </a:xfrm>
          <a:custGeom>
            <a:avLst/>
            <a:gdLst/>
            <a:ahLst/>
            <a:cxnLst/>
            <a:rect l="l" t="t" r="r" b="b"/>
            <a:pathLst>
              <a:path w="4081952" h="1496124">
                <a:moveTo>
                  <a:pt x="103573" y="0"/>
                </a:moveTo>
                <a:moveTo>
                  <a:pt x="103573" y="0"/>
                </a:moveTo>
                <a:lnTo>
                  <a:pt x="3978379" y="0"/>
                </a:lnTo>
                <a:quadBezTo>
                  <a:pt x="4081952" y="0"/>
                  <a:pt x="4081952" y="98608"/>
                </a:quadBezTo>
                <a:lnTo>
                  <a:pt x="4081952" y="1397516"/>
                </a:lnTo>
                <a:quadBezTo>
                  <a:pt x="4081952" y="1496124"/>
                  <a:pt x="3978379" y="1496124"/>
                </a:quadBezTo>
                <a:lnTo>
                  <a:pt x="103573" y="1496124"/>
                </a:lnTo>
                <a:quadBezTo>
                  <a:pt x="0" y="1496124"/>
                  <a:pt x="0" y="1397516"/>
                </a:quadBezTo>
                <a:lnTo>
                  <a:pt x="0" y="98608"/>
                </a:lnTo>
                <a:quadBezTo>
                  <a:pt x="0" y="0"/>
                  <a:pt x="103573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E236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5192543" y="1118063"/>
            <a:ext cx="3201007" cy="491749"/>
          </a:xfrm>
          <a:custGeom>
            <a:avLst/>
            <a:gdLst/>
            <a:ahLst/>
            <a:cxnLst/>
            <a:rect l="l" t="t" r="r" b="b"/>
            <a:pathLst>
              <a:path w="3201007" h="491749">
                <a:moveTo>
                  <a:pt x="245875" y="0"/>
                </a:moveTo>
                <a:moveTo>
                  <a:pt x="245875" y="0"/>
                </a:moveTo>
                <a:lnTo>
                  <a:pt x="2955132" y="0"/>
                </a:lnTo>
                <a:quadBezTo>
                  <a:pt x="3201007" y="0"/>
                  <a:pt x="3201007" y="245875"/>
                </a:quadBezTo>
                <a:lnTo>
                  <a:pt x="3201007" y="245875"/>
                </a:lnTo>
                <a:quadBezTo>
                  <a:pt x="3201007" y="491749"/>
                  <a:pt x="2955132" y="491749"/>
                </a:quadBezTo>
                <a:lnTo>
                  <a:pt x="245875" y="491749"/>
                </a:lnTo>
                <a:quadBezTo>
                  <a:pt x="0" y="491749"/>
                  <a:pt x="0" y="245875"/>
                </a:quadBezTo>
                <a:lnTo>
                  <a:pt x="0" y="245875"/>
                </a:lnTo>
                <a:quadBezTo>
                  <a:pt x="0" y="0"/>
                  <a:pt x="245875" y="0"/>
                </a:quadBezTo>
                <a:close/>
              </a:path>
            </a:pathLst>
          </a:custGeom>
          <a:solidFill>
            <a:srgbClr val="E236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4752071" y="3272211"/>
            <a:ext cx="4081952" cy="1496124"/>
          </a:xfrm>
          <a:custGeom>
            <a:avLst/>
            <a:gdLst/>
            <a:ahLst/>
            <a:cxnLst/>
            <a:rect l="l" t="t" r="r" b="b"/>
            <a:pathLst>
              <a:path w="4081952" h="1496124">
                <a:moveTo>
                  <a:pt x="103573" y="0"/>
                </a:moveTo>
                <a:moveTo>
                  <a:pt x="103573" y="0"/>
                </a:moveTo>
                <a:lnTo>
                  <a:pt x="3978379" y="0"/>
                </a:lnTo>
                <a:quadBezTo>
                  <a:pt x="4081952" y="0"/>
                  <a:pt x="4081952" y="98608"/>
                </a:quadBezTo>
                <a:lnTo>
                  <a:pt x="4081952" y="1397516"/>
                </a:lnTo>
                <a:quadBezTo>
                  <a:pt x="4081952" y="1496124"/>
                  <a:pt x="3978379" y="1496124"/>
                </a:quadBezTo>
                <a:lnTo>
                  <a:pt x="103573" y="1496124"/>
                </a:lnTo>
                <a:quadBezTo>
                  <a:pt x="0" y="1496124"/>
                  <a:pt x="0" y="1397516"/>
                </a:quadBezTo>
                <a:lnTo>
                  <a:pt x="0" y="98608"/>
                </a:lnTo>
                <a:quadBezTo>
                  <a:pt x="0" y="0"/>
                  <a:pt x="103573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E236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5"/>
          <p:cNvSpPr/>
          <p:nvPr/>
        </p:nvSpPr>
        <p:spPr>
          <a:xfrm>
            <a:off x="5192543" y="3114587"/>
            <a:ext cx="3201007" cy="491749"/>
          </a:xfrm>
          <a:custGeom>
            <a:avLst/>
            <a:gdLst/>
            <a:ahLst/>
            <a:cxnLst/>
            <a:rect l="l" t="t" r="r" b="b"/>
            <a:pathLst>
              <a:path w="3201007" h="491749">
                <a:moveTo>
                  <a:pt x="245875" y="0"/>
                </a:moveTo>
                <a:moveTo>
                  <a:pt x="245875" y="0"/>
                </a:moveTo>
                <a:lnTo>
                  <a:pt x="2955132" y="0"/>
                </a:lnTo>
                <a:quadBezTo>
                  <a:pt x="3201007" y="0"/>
                  <a:pt x="3201007" y="245875"/>
                </a:quadBezTo>
                <a:lnTo>
                  <a:pt x="3201007" y="245875"/>
                </a:lnTo>
                <a:quadBezTo>
                  <a:pt x="3201007" y="491749"/>
                  <a:pt x="2955132" y="491749"/>
                </a:quadBezTo>
                <a:lnTo>
                  <a:pt x="245875" y="491749"/>
                </a:lnTo>
                <a:quadBezTo>
                  <a:pt x="0" y="491749"/>
                  <a:pt x="0" y="245875"/>
                </a:quadBezTo>
                <a:lnTo>
                  <a:pt x="0" y="245875"/>
                </a:lnTo>
                <a:quadBezTo>
                  <a:pt x="0" y="0"/>
                  <a:pt x="245875" y="0"/>
                </a:quadBezTo>
                <a:close/>
              </a:path>
            </a:pathLst>
          </a:custGeom>
          <a:solidFill>
            <a:srgbClr val="E236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500466" y="3552668"/>
            <a:ext cx="3763110" cy="44308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Petit </a:t>
            </a:r>
            <a:r>
              <a:rPr lang="fr-FR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représentation </a:t>
            </a:r>
            <a:endParaRPr lang="en-US" sz="1440" dirty="0"/>
          </a:p>
        </p:txBody>
      </p:sp>
      <p:pic>
        <p:nvPicPr>
          <p:cNvPr id="9" name="Image 0"/>
          <p:cNvPicPr>
            <a:picLocks noChangeAspect="1"/>
          </p:cNvPicPr>
          <p:nvPr/>
        </p:nvPicPr>
        <p:blipFill>
          <a:blip r:embed="rId4"/>
          <a:srcRect t="5000" b="5000"/>
          <a:stretch/>
        </p:blipFill>
        <p:spPr>
          <a:xfrm>
            <a:off x="500466" y="1294802"/>
            <a:ext cx="3763110" cy="225786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00466" y="3991732"/>
            <a:ext cx="3763110" cy="4139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5192543" y="1142393"/>
            <a:ext cx="3201007" cy="44308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4911492" y="1673927"/>
            <a:ext cx="3763110" cy="160229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spcBef>
                <a:spcPts val="375"/>
              </a:spcBef>
            </a:pP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L'évolution de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.NET, du </a:t>
            </a:r>
            <a:r>
              <a:rPr lang="fr-FR" sz="1008" b="1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propriétaire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Windows-</a:t>
            </a:r>
            <a:r>
              <a:rPr lang="fr-FR" sz="1008" b="1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2002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à la plateforme moderne,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open-source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 multiplateforme d'aujourd'hui, illustre une transformation remarquable.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Microsoft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su remettre en question ses propres fondations pour répondre aux besoins d'un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écosystème logiciel 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 </a:t>
            </a:r>
            <a:r>
              <a:rPr lang="fr-FR" sz="100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mutation</a:t>
            </a: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rapide.</a:t>
            </a:r>
          </a:p>
          <a:p>
            <a:pPr algn="ctr">
              <a:spcBef>
                <a:spcPts val="375"/>
              </a:spcBef>
            </a:pPr>
            <a:r>
              <a:rPr lang="fr-FR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</a:t>
            </a:r>
          </a:p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3" name="Text 10"/>
          <p:cNvSpPr/>
          <p:nvPr/>
        </p:nvSpPr>
        <p:spPr>
          <a:xfrm>
            <a:off x="5192543" y="3138917"/>
            <a:ext cx="3201007" cy="44308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fr-FR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Schéma Pratique</a:t>
            </a:r>
            <a:endParaRPr lang="en-US" sz="1440" dirty="0"/>
          </a:p>
        </p:txBody>
      </p:sp>
      <p:sp>
        <p:nvSpPr>
          <p:cNvPr id="14" name="Text 11"/>
          <p:cNvSpPr/>
          <p:nvPr/>
        </p:nvSpPr>
        <p:spPr>
          <a:xfrm>
            <a:off x="4911492" y="3670451"/>
            <a:ext cx="3763110" cy="4139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2028BB7-CA8B-913E-8206-AD9361A28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19" y="3864307"/>
            <a:ext cx="2644012" cy="84109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0973ED1-ACDB-DEEE-FCB3-57DFA404C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729" y="3670451"/>
            <a:ext cx="4016294" cy="10349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7698" y="1339681"/>
            <a:ext cx="1923136" cy="5247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fr-FR" sz="216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Travail 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409736" y="606755"/>
            <a:ext cx="4176403" cy="45493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12500"/>
              </a:lnSpc>
              <a:spcBef>
                <a:spcPts val="375"/>
              </a:spcBef>
            </a:pPr>
            <a:r>
              <a:rPr lang="en-US" sz="129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Présentation générale de .NET (</a:t>
            </a:r>
            <a:r>
              <a:rPr lang="en-US" sz="160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Architecture)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3906791" y="542747"/>
            <a:ext cx="71323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4409741" y="1102868"/>
            <a:ext cx="4176246" cy="40504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évolution .NET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3906791" y="1038860"/>
            <a:ext cx="713232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409711" y="1598981"/>
            <a:ext cx="4176403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3906791" y="1534973"/>
            <a:ext cx="713232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26185" y="521793"/>
            <a:ext cx="2107931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064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433645" y="1928791"/>
            <a:ext cx="4408389" cy="9457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Présentation générale de .NET (</a:t>
            </a:r>
            <a:r>
              <a:rPr lang="fr-FR" sz="244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Architecture)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2C685E-50CA-9832-5FE7-12E2EE03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24CDFA8-3096-050C-71F7-56FFED370E60}"/>
              </a:ext>
            </a:extLst>
          </p:cNvPr>
          <p:cNvSpPr/>
          <p:nvPr/>
        </p:nvSpPr>
        <p:spPr>
          <a:xfrm>
            <a:off x="1277605" y="1285779"/>
            <a:ext cx="2377711" cy="5247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fr-FR" sz="2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</a:t>
            </a:r>
            <a:r>
              <a:rPr lang="fr-FR" sz="216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144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FFC8DAE-2F3B-3846-EDAC-87A0EDC724B7}"/>
              </a:ext>
            </a:extLst>
          </p:cNvPr>
          <p:cNvSpPr/>
          <p:nvPr/>
        </p:nvSpPr>
        <p:spPr>
          <a:xfrm>
            <a:off x="4409736" y="606755"/>
            <a:ext cx="4176403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CEFAF93-B533-43BE-355B-5899E5711A62}"/>
              </a:ext>
            </a:extLst>
          </p:cNvPr>
          <p:cNvSpPr/>
          <p:nvPr/>
        </p:nvSpPr>
        <p:spPr>
          <a:xfrm>
            <a:off x="3906791" y="542747"/>
            <a:ext cx="3004218" cy="37311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1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0163B2F-6974-3602-E0B8-7BCDEEFEC0ED}"/>
              </a:ext>
            </a:extLst>
          </p:cNvPr>
          <p:cNvSpPr/>
          <p:nvPr/>
        </p:nvSpPr>
        <p:spPr>
          <a:xfrm>
            <a:off x="4204619" y="136468"/>
            <a:ext cx="4176246" cy="48705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12500"/>
              </a:lnSpc>
              <a:spcBef>
                <a:spcPts val="375"/>
              </a:spcBef>
            </a:pPr>
            <a:r>
              <a:rPr lang="fr-FR" dirty="0"/>
              <a:t>Le </a:t>
            </a:r>
            <a:r>
              <a:rPr lang="fr-FR" b="1" dirty="0">
                <a:solidFill>
                  <a:srgbClr val="C00000"/>
                </a:solidFill>
              </a:rPr>
              <a:t>Framework .NET</a:t>
            </a:r>
            <a:r>
              <a:rPr lang="fr-FR" dirty="0"/>
              <a:t>, lancé par Microsoft en 2002, représente l'une des plateformes de développement les plus influentes de l'histoire du logiciel. Conçu initialement pour unifier le développement d'applications Windows, </a:t>
            </a:r>
            <a:r>
              <a:rPr lang="fr-FR" b="1" dirty="0">
                <a:solidFill>
                  <a:srgbClr val="C00000"/>
                </a:solidFill>
              </a:rPr>
              <a:t>.NET</a:t>
            </a:r>
            <a:r>
              <a:rPr lang="fr-FR" dirty="0"/>
              <a:t> a connu une transformation radicale pour devenir une plateforme </a:t>
            </a:r>
            <a:r>
              <a:rPr lang="fr-FR" b="1" dirty="0">
                <a:solidFill>
                  <a:srgbClr val="C00000"/>
                </a:solidFill>
              </a:rPr>
              <a:t>moderne</a:t>
            </a:r>
            <a:r>
              <a:rPr lang="fr-FR" dirty="0">
                <a:solidFill>
                  <a:srgbClr val="C00000"/>
                </a:solidFill>
              </a:rPr>
              <a:t>,</a:t>
            </a:r>
            <a:r>
              <a:rPr lang="fr-FR" b="1" dirty="0">
                <a:solidFill>
                  <a:srgbClr val="C00000"/>
                </a:solidFill>
              </a:rPr>
              <a:t> open-source </a:t>
            </a:r>
            <a:r>
              <a:rPr lang="fr-FR" dirty="0"/>
              <a:t>et</a:t>
            </a:r>
            <a:r>
              <a:rPr lang="fr-FR" b="1" dirty="0"/>
              <a:t> </a:t>
            </a:r>
            <a:r>
              <a:rPr lang="fr-FR" b="1" dirty="0">
                <a:solidFill>
                  <a:srgbClr val="C00000"/>
                </a:solidFill>
              </a:rPr>
              <a:t>multiplateforme</a:t>
            </a:r>
            <a:r>
              <a:rPr lang="fr-FR" dirty="0">
                <a:solidFill>
                  <a:srgbClr val="C00000"/>
                </a:solidFill>
              </a:rPr>
              <a:t>. </a:t>
            </a:r>
            <a:r>
              <a:rPr lang="fr-FR" dirty="0"/>
              <a:t>Cette évolution reflète les changements majeurs dans l'industrie du développement logiciel : l'essor du </a:t>
            </a:r>
            <a:r>
              <a:rPr lang="fr-FR" b="1" dirty="0">
                <a:solidFill>
                  <a:srgbClr val="C00000"/>
                </a:solidFill>
              </a:rPr>
              <a:t>cloud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computing</a:t>
            </a:r>
            <a:r>
              <a:rPr lang="fr-FR" dirty="0"/>
              <a:t>, la </a:t>
            </a:r>
            <a:r>
              <a:rPr lang="fr-FR" b="1" dirty="0">
                <a:solidFill>
                  <a:srgbClr val="C00000"/>
                </a:solidFill>
              </a:rPr>
              <a:t>conteneurisation</a:t>
            </a:r>
            <a:r>
              <a:rPr lang="fr-FR" dirty="0"/>
              <a:t>, et le besoin croissant d'</a:t>
            </a:r>
            <a:r>
              <a:rPr lang="fr-FR" b="1" dirty="0">
                <a:solidFill>
                  <a:srgbClr val="C00000"/>
                </a:solidFill>
              </a:rPr>
              <a:t>applications performantes</a:t>
            </a:r>
            <a:r>
              <a:rPr lang="fr-FR" b="1" dirty="0"/>
              <a:t> </a:t>
            </a:r>
            <a:r>
              <a:rPr lang="fr-FR" dirty="0"/>
              <a:t>fonctionnant sur diverses plateformes</a:t>
            </a:r>
            <a:endParaRPr lang="en-US" sz="144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BB45D6A-BC41-6A0C-CF5B-DC7E4104787B}"/>
              </a:ext>
            </a:extLst>
          </p:cNvPr>
          <p:cNvSpPr/>
          <p:nvPr/>
        </p:nvSpPr>
        <p:spPr>
          <a:xfrm>
            <a:off x="3906791" y="1038860"/>
            <a:ext cx="713232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079F248-D36F-1875-700A-AEB3C00EF910}"/>
              </a:ext>
            </a:extLst>
          </p:cNvPr>
          <p:cNvSpPr/>
          <p:nvPr/>
        </p:nvSpPr>
        <p:spPr>
          <a:xfrm>
            <a:off x="4409711" y="1598981"/>
            <a:ext cx="4176403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4C9436A-AF13-F2EE-E472-D92712799DEB}"/>
              </a:ext>
            </a:extLst>
          </p:cNvPr>
          <p:cNvSpPr/>
          <p:nvPr/>
        </p:nvSpPr>
        <p:spPr>
          <a:xfrm>
            <a:off x="3906791" y="1534973"/>
            <a:ext cx="713232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120406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98" y="116023"/>
            <a:ext cx="8662630" cy="51943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112500"/>
              </a:lnSpc>
              <a:spcBef>
                <a:spcPts val="375"/>
              </a:spcBef>
            </a:pPr>
            <a:r>
              <a:rPr lang="fr-FR" sz="2000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L'Architecture du .NET Framework Original (2002-2019)</a:t>
            </a:r>
            <a:endParaRPr lang="en-US" sz="2000" b="1" dirty="0">
              <a:solidFill>
                <a:srgbClr val="E23624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169641" y="1321678"/>
            <a:ext cx="2576351" cy="0"/>
          </a:xfrm>
          <a:custGeom>
            <a:avLst/>
            <a:gdLst/>
            <a:ahLst/>
            <a:cxnLst/>
            <a:rect l="l" t="t" r="r" b="b"/>
            <a:pathLst>
              <a:path w="2576351">
                <a:moveTo>
                  <a:pt x="0" y="0"/>
                </a:moveTo>
                <a:moveTo>
                  <a:pt x="0" y="0"/>
                </a:moveTo>
                <a:lnTo>
                  <a:pt x="2576351" y="0"/>
                </a:lnTo>
              </a:path>
            </a:pathLst>
          </a:custGeom>
          <a:noFill/>
          <a:ln w="19050">
            <a:solidFill>
              <a:srgbClr val="E23624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3283825" y="4460600"/>
            <a:ext cx="2576351" cy="0"/>
          </a:xfrm>
          <a:custGeom>
            <a:avLst/>
            <a:gdLst/>
            <a:ahLst/>
            <a:cxnLst/>
            <a:rect l="l" t="t" r="r" b="b"/>
            <a:pathLst>
              <a:path w="2576351">
                <a:moveTo>
                  <a:pt x="0" y="0"/>
                </a:moveTo>
                <a:moveTo>
                  <a:pt x="0" y="0"/>
                </a:moveTo>
                <a:lnTo>
                  <a:pt x="2576351" y="0"/>
                </a:lnTo>
              </a:path>
            </a:pathLst>
          </a:custGeom>
          <a:noFill/>
          <a:ln w="19050">
            <a:solidFill>
              <a:srgbClr val="E23624">
                <a:alpha val="47843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6960044" y="1024498"/>
            <a:ext cx="1185758" cy="624656"/>
          </a:xfrm>
          <a:custGeom>
            <a:avLst/>
            <a:gdLst/>
            <a:ahLst/>
            <a:cxnLst/>
            <a:rect l="l" t="t" r="r" b="b"/>
            <a:pathLst>
              <a:path w="624656" h="624656">
                <a:moveTo>
                  <a:pt x="216895" y="0"/>
                </a:moveTo>
                <a:moveTo>
                  <a:pt x="216895" y="0"/>
                </a:moveTo>
                <a:lnTo>
                  <a:pt x="407762" y="0"/>
                </a:lnTo>
                <a:quadBezTo>
                  <a:pt x="624656" y="0"/>
                  <a:pt x="624656" y="216895"/>
                </a:quadBezTo>
                <a:lnTo>
                  <a:pt x="624656" y="407762"/>
                </a:lnTo>
                <a:quadBezTo>
                  <a:pt x="624656" y="624656"/>
                  <a:pt x="407762" y="624656"/>
                </a:quadBezTo>
                <a:lnTo>
                  <a:pt x="216895" y="624656"/>
                </a:lnTo>
                <a:quadBezTo>
                  <a:pt x="0" y="624656"/>
                  <a:pt x="0" y="407762"/>
                </a:quadBezTo>
                <a:lnTo>
                  <a:pt x="0" y="216895"/>
                </a:lnTo>
                <a:quadBezTo>
                  <a:pt x="0" y="0"/>
                  <a:pt x="216895" y="0"/>
                </a:quadBezTo>
                <a:close/>
              </a:path>
            </a:pathLst>
          </a:custGeom>
          <a:solidFill>
            <a:srgbClr val="E236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6461818" y="1030925"/>
            <a:ext cx="2182210" cy="54688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fr-FR" sz="216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Schéma </a:t>
            </a:r>
            <a:endParaRPr lang="en-US" sz="1440" dirty="0"/>
          </a:p>
        </p:txBody>
      </p:sp>
      <p:sp>
        <p:nvSpPr>
          <p:cNvPr id="7" name="Shape 5"/>
          <p:cNvSpPr/>
          <p:nvPr/>
        </p:nvSpPr>
        <p:spPr>
          <a:xfrm>
            <a:off x="398009" y="1321678"/>
            <a:ext cx="2576351" cy="0"/>
          </a:xfrm>
          <a:custGeom>
            <a:avLst/>
            <a:gdLst/>
            <a:ahLst/>
            <a:cxnLst/>
            <a:rect l="l" t="t" r="r" b="b"/>
            <a:pathLst>
              <a:path w="2576351">
                <a:moveTo>
                  <a:pt x="0" y="0"/>
                </a:moveTo>
                <a:moveTo>
                  <a:pt x="0" y="0"/>
                </a:moveTo>
                <a:lnTo>
                  <a:pt x="2576351" y="0"/>
                </a:lnTo>
              </a:path>
            </a:pathLst>
          </a:custGeom>
          <a:noFill/>
          <a:ln w="19050">
            <a:solidFill>
              <a:srgbClr val="E23624">
                <a:alpha val="4902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1373856" y="1009350"/>
            <a:ext cx="624656" cy="624656"/>
          </a:xfrm>
          <a:custGeom>
            <a:avLst/>
            <a:gdLst/>
            <a:ahLst/>
            <a:cxnLst/>
            <a:rect l="l" t="t" r="r" b="b"/>
            <a:pathLst>
              <a:path w="624656" h="624656">
                <a:moveTo>
                  <a:pt x="216895" y="0"/>
                </a:moveTo>
                <a:moveTo>
                  <a:pt x="216895" y="0"/>
                </a:moveTo>
                <a:lnTo>
                  <a:pt x="407762" y="0"/>
                </a:lnTo>
                <a:quadBezTo>
                  <a:pt x="624656" y="0"/>
                  <a:pt x="624656" y="216895"/>
                </a:quadBezTo>
                <a:lnTo>
                  <a:pt x="624656" y="407762"/>
                </a:lnTo>
                <a:quadBezTo>
                  <a:pt x="624656" y="624656"/>
                  <a:pt x="407762" y="624656"/>
                </a:quadBezTo>
                <a:lnTo>
                  <a:pt x="216895" y="624656"/>
                </a:lnTo>
                <a:quadBezTo>
                  <a:pt x="0" y="624656"/>
                  <a:pt x="0" y="407762"/>
                </a:quadBezTo>
                <a:lnTo>
                  <a:pt x="0" y="216895"/>
                </a:lnTo>
                <a:quadBezTo>
                  <a:pt x="0" y="0"/>
                  <a:pt x="216895" y="0"/>
                </a:quadBezTo>
                <a:close/>
              </a:path>
            </a:pathLst>
          </a:custGeom>
          <a:solidFill>
            <a:srgbClr val="E236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1373856" y="1024498"/>
            <a:ext cx="624656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4259672" y="4148272"/>
            <a:ext cx="624656" cy="624656"/>
          </a:xfrm>
          <a:custGeom>
            <a:avLst/>
            <a:gdLst/>
            <a:ahLst/>
            <a:cxnLst/>
            <a:rect l="l" t="t" r="r" b="b"/>
            <a:pathLst>
              <a:path w="624656" h="624656">
                <a:moveTo>
                  <a:pt x="216895" y="0"/>
                </a:moveTo>
                <a:moveTo>
                  <a:pt x="216895" y="0"/>
                </a:moveTo>
                <a:lnTo>
                  <a:pt x="407762" y="0"/>
                </a:lnTo>
                <a:quadBezTo>
                  <a:pt x="624656" y="0"/>
                  <a:pt x="624656" y="216895"/>
                </a:quadBezTo>
                <a:lnTo>
                  <a:pt x="624656" y="407762"/>
                </a:lnTo>
                <a:quadBezTo>
                  <a:pt x="624656" y="624656"/>
                  <a:pt x="407762" y="624656"/>
                </a:quadBezTo>
                <a:lnTo>
                  <a:pt x="216895" y="624656"/>
                </a:lnTo>
                <a:quadBezTo>
                  <a:pt x="0" y="624656"/>
                  <a:pt x="0" y="407762"/>
                </a:quadBezTo>
                <a:lnTo>
                  <a:pt x="0" y="216895"/>
                </a:lnTo>
                <a:quadBezTo>
                  <a:pt x="0" y="0"/>
                  <a:pt x="216895" y="0"/>
                </a:quadBezTo>
                <a:close/>
              </a:path>
            </a:pathLst>
          </a:custGeom>
          <a:solidFill>
            <a:srgbClr val="E236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4259672" y="4172385"/>
            <a:ext cx="624656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15595" y="1618858"/>
            <a:ext cx="2741178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 </a:t>
            </a:r>
            <a:r>
              <a:rPr lang="fr-FR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Fondamentale </a:t>
            </a:r>
            <a:endParaRPr lang="en-US" sz="1440" dirty="0">
              <a:solidFill>
                <a:srgbClr val="FF3300"/>
              </a:solidFill>
            </a:endParaRPr>
          </a:p>
        </p:txBody>
      </p:sp>
      <p:pic>
        <p:nvPicPr>
          <p:cNvPr id="13" name="Image 0" descr="https://oceandoc-ai.obs.ap-southeast-3.myhuaweicloud.com:443/image_1763960670629_HDhYAu.jpg"/>
          <p:cNvPicPr>
            <a:picLocks noChangeAspect="1"/>
          </p:cNvPicPr>
          <p:nvPr/>
        </p:nvPicPr>
        <p:blipFill>
          <a:blip r:embed="rId4"/>
          <a:srcRect t="19880" b="19880"/>
          <a:stretch/>
        </p:blipFill>
        <p:spPr>
          <a:xfrm>
            <a:off x="122778" y="3159586"/>
            <a:ext cx="2571840" cy="154310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0" y="1937605"/>
            <a:ext cx="2957119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000" dirty="0"/>
              <a:t>Le </a:t>
            </a:r>
            <a:r>
              <a:rPr lang="fr-FR" sz="1000" b="1" dirty="0">
                <a:solidFill>
                  <a:srgbClr val="FF0000"/>
                </a:solidFill>
              </a:rPr>
              <a:t>CLR</a:t>
            </a:r>
            <a:r>
              <a:rPr lang="fr-FR" sz="1000" b="1" dirty="0"/>
              <a:t> </a:t>
            </a:r>
            <a:r>
              <a:rPr lang="fr-FR" sz="1000" dirty="0"/>
              <a:t>exécutait le code, gérait la mémoire (Garbage collector), la compilation JIT et la sécurité.</a:t>
            </a:r>
            <a:br>
              <a:rPr lang="fr-FR" sz="1000" dirty="0"/>
            </a:br>
            <a:r>
              <a:rPr lang="fr-FR" sz="1000" dirty="0"/>
              <a:t>La </a:t>
            </a:r>
            <a:r>
              <a:rPr lang="fr-FR" sz="1000" b="1" dirty="0">
                <a:solidFill>
                  <a:srgbClr val="FF0000"/>
                </a:solidFill>
              </a:rPr>
              <a:t>BCL</a:t>
            </a:r>
            <a:r>
              <a:rPr lang="fr-FR" sz="1000" dirty="0"/>
              <a:t> fournissait les classes de base (fichiers, collections, chaînes, bases de données).</a:t>
            </a:r>
            <a:br>
              <a:rPr lang="fr-FR" sz="1000" dirty="0"/>
            </a:br>
            <a:r>
              <a:rPr lang="fr-FR" sz="1000" dirty="0"/>
              <a:t>Le </a:t>
            </a:r>
            <a:r>
              <a:rPr lang="fr-FR" sz="1000" b="1" dirty="0">
                <a:solidFill>
                  <a:srgbClr val="FF0000"/>
                </a:solidFill>
              </a:rPr>
              <a:t>CTS</a:t>
            </a:r>
            <a:r>
              <a:rPr lang="fr-FR" sz="1000" dirty="0"/>
              <a:t> permettait d'utiliser différents langages </a:t>
            </a:r>
            <a:r>
              <a:rPr lang="fr-F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fr-F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.NET</a:t>
            </a:r>
            <a:r>
              <a:rPr lang="fr-F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fr-FR" sz="1000" dirty="0"/>
              <a:t>avec un système de types commun.</a:t>
            </a:r>
          </a:p>
        </p:txBody>
      </p:sp>
      <p:pic>
        <p:nvPicPr>
          <p:cNvPr id="16" name="Image 1" descr="https://oceandoc-ai.obs.ap-southeast-3.myhuaweicloud.com:443/image_1763960673412_jw6ZT6.jpg"/>
          <p:cNvPicPr>
            <a:picLocks noChangeAspect="1"/>
          </p:cNvPicPr>
          <p:nvPr/>
        </p:nvPicPr>
        <p:blipFill>
          <a:blip r:embed="rId5"/>
          <a:srcRect t="20000" b="20000"/>
          <a:stretch/>
        </p:blipFill>
        <p:spPr>
          <a:xfrm>
            <a:off x="3291192" y="997046"/>
            <a:ext cx="2571840" cy="154310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3002515" y="2866638"/>
            <a:ext cx="3084712" cy="126957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000" dirty="0"/>
              <a:t>L'architecture incluait  </a:t>
            </a:r>
            <a:r>
              <a:rPr lang="fr-FR" sz="1000" b="1" dirty="0">
                <a:solidFill>
                  <a:srgbClr val="FF0000"/>
                </a:solidFill>
              </a:rPr>
              <a:t>ASP.NET </a:t>
            </a:r>
            <a:r>
              <a:rPr lang="fr-FR" sz="1000" dirty="0"/>
              <a:t>pour le </a:t>
            </a:r>
            <a:r>
              <a:rPr lang="fr-FR" sz="1000" b="1" dirty="0">
                <a:solidFill>
                  <a:srgbClr val="FF0000"/>
                </a:solidFill>
              </a:rPr>
              <a:t>développement</a:t>
            </a:r>
            <a:r>
              <a:rPr lang="fr-FR" sz="1000" b="1" dirty="0"/>
              <a:t> </a:t>
            </a:r>
            <a:r>
              <a:rPr lang="fr-FR" sz="1000" b="1" dirty="0">
                <a:solidFill>
                  <a:srgbClr val="FF0000"/>
                </a:solidFill>
              </a:rPr>
              <a:t>web</a:t>
            </a:r>
            <a:r>
              <a:rPr lang="fr-FR" sz="1000" dirty="0">
                <a:solidFill>
                  <a:srgbClr val="FF0000"/>
                </a:solidFill>
              </a:rPr>
              <a:t>, </a:t>
            </a:r>
            <a:r>
              <a:rPr lang="fr-FR" sz="1000" b="1" dirty="0">
                <a:solidFill>
                  <a:srgbClr val="FF0000"/>
                </a:solidFill>
              </a:rPr>
              <a:t>Windows</a:t>
            </a:r>
            <a:r>
              <a:rPr lang="fr-FR" sz="1000" dirty="0">
                <a:solidFill>
                  <a:srgbClr val="FF0000"/>
                </a:solidFill>
              </a:rPr>
              <a:t> </a:t>
            </a:r>
            <a:r>
              <a:rPr lang="fr-FR" sz="1000" b="1" dirty="0">
                <a:solidFill>
                  <a:srgbClr val="FF0000"/>
                </a:solidFill>
              </a:rPr>
              <a:t>Forms</a:t>
            </a:r>
            <a:r>
              <a:rPr lang="fr-FR" sz="1000" dirty="0"/>
              <a:t> et </a:t>
            </a:r>
            <a:r>
              <a:rPr lang="fr-FR" sz="1000" b="1" dirty="0">
                <a:solidFill>
                  <a:srgbClr val="FF0000"/>
                </a:solidFill>
              </a:rPr>
              <a:t>WPF</a:t>
            </a:r>
            <a:r>
              <a:rPr lang="fr-FR" sz="1000" dirty="0"/>
              <a:t> pour les </a:t>
            </a:r>
            <a:r>
              <a:rPr lang="fr-FR" sz="1000" b="1" dirty="0">
                <a:solidFill>
                  <a:srgbClr val="FF0000"/>
                </a:solidFill>
              </a:rPr>
              <a:t>interfaces</a:t>
            </a:r>
            <a:r>
              <a:rPr lang="fr-FR" sz="1000" b="1" dirty="0"/>
              <a:t> </a:t>
            </a:r>
            <a:r>
              <a:rPr lang="fr-FR" sz="1000" b="1" dirty="0">
                <a:solidFill>
                  <a:srgbClr val="FF0000"/>
                </a:solidFill>
              </a:rPr>
              <a:t>graphiques desktop</a:t>
            </a:r>
            <a:r>
              <a:rPr lang="fr-FR" sz="1000" dirty="0"/>
              <a:t>, et </a:t>
            </a:r>
            <a:r>
              <a:rPr lang="fr-FR" sz="1000" b="1" dirty="0">
                <a:solidFill>
                  <a:srgbClr val="FF0000"/>
                </a:solidFill>
              </a:rPr>
              <a:t>ADO.NET</a:t>
            </a:r>
            <a:r>
              <a:rPr lang="fr-FR" sz="1000" dirty="0">
                <a:solidFill>
                  <a:srgbClr val="FF0000"/>
                </a:solidFill>
              </a:rPr>
              <a:t> </a:t>
            </a:r>
            <a:r>
              <a:rPr lang="fr-FR" sz="1000" dirty="0"/>
              <a:t>pour </a:t>
            </a:r>
            <a:r>
              <a:rPr lang="fr-FR" sz="1000" dirty="0">
                <a:solidFill>
                  <a:srgbClr val="FF0000"/>
                </a:solidFill>
              </a:rPr>
              <a:t>l'</a:t>
            </a:r>
            <a:r>
              <a:rPr lang="fr-FR" sz="1000" b="1" dirty="0">
                <a:solidFill>
                  <a:srgbClr val="FF0000"/>
                </a:solidFill>
              </a:rPr>
              <a:t>accès aux données</a:t>
            </a:r>
            <a:r>
              <a:rPr lang="fr-FR" sz="1000" dirty="0"/>
              <a:t>. Le modèle de déploiement reposait sur l'installation du Framework sur chaque machine Windows, créant une dépendance système forte mais garantissant une compatibilité avec les </a:t>
            </a:r>
            <a:r>
              <a:rPr lang="fr-FR" sz="1000" b="1" dirty="0">
                <a:solidFill>
                  <a:srgbClr val="FF0000"/>
                </a:solidFill>
              </a:rPr>
              <a:t>API Windows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6141485" y="1735487"/>
            <a:ext cx="2741178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fr-FR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1440" dirty="0"/>
          </a:p>
        </p:txBody>
      </p:sp>
      <p:pic>
        <p:nvPicPr>
          <p:cNvPr id="19" name="Image 2" descr="https://oceandoc-ai.obs.ap-southeast-3.myhuaweicloud.com:443/image_1763960676817_WMuzU6.jpg"/>
          <p:cNvPicPr>
            <a:picLocks noChangeAspect="1"/>
          </p:cNvPicPr>
          <p:nvPr/>
        </p:nvPicPr>
        <p:blipFill>
          <a:blip r:embed="rId6"/>
          <a:srcRect t="20000" b="20000"/>
          <a:stretch/>
        </p:blipFill>
        <p:spPr>
          <a:xfrm>
            <a:off x="-707327" y="635461"/>
            <a:ext cx="875030" cy="52501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087227" y="2080924"/>
            <a:ext cx="3122962" cy="34624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sz="1000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621EED52-BB8B-ABB7-58E3-5EF474C4A41B}"/>
              </a:ext>
            </a:extLst>
          </p:cNvPr>
          <p:cNvSpPr/>
          <p:nvPr/>
        </p:nvSpPr>
        <p:spPr>
          <a:xfrm>
            <a:off x="3228540" y="2558299"/>
            <a:ext cx="2741178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fr-FR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Composants clés </a:t>
            </a:r>
            <a:endParaRPr lang="en-US" sz="144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5DD3B3D-7C19-D05A-5E0A-07A62F83C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579" y="1716618"/>
            <a:ext cx="2801086" cy="28951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98" y="116023"/>
            <a:ext cx="8662630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Composants principaux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67" y="706954"/>
            <a:ext cx="3105066" cy="41400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467" y="706954"/>
            <a:ext cx="3105066" cy="4140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94480" y="3191791"/>
            <a:ext cx="72475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04</a:t>
            </a:r>
            <a:endParaRPr lang="en-US" sz="1440" dirty="0"/>
          </a:p>
        </p:txBody>
      </p:sp>
      <p:sp>
        <p:nvSpPr>
          <p:cNvPr id="6" name="Text 2"/>
          <p:cNvSpPr/>
          <p:nvPr/>
        </p:nvSpPr>
        <p:spPr>
          <a:xfrm>
            <a:off x="3433566" y="1869765"/>
            <a:ext cx="72475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3"/>
          <p:cNvSpPr/>
          <p:nvPr/>
        </p:nvSpPr>
        <p:spPr>
          <a:xfrm>
            <a:off x="4738044" y="1722535"/>
            <a:ext cx="72475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4917108" y="3027091"/>
            <a:ext cx="72475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pic>
        <p:nvPicPr>
          <p:cNvPr id="9" name="Image 2" descr="https://oceandoc-ai.obs.ap-southeast-3.myhuaweicloud.com:443/image_1763960675542_jfZyGx.jp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4596" y="2304322"/>
            <a:ext cx="947929" cy="947929"/>
          </a:xfrm>
          <a:prstGeom prst="ellipse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8693" y="939111"/>
            <a:ext cx="2833736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CLR (Common Language Runtime)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253537" y="1370708"/>
            <a:ext cx="2838893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Moteur d'exécution de .NET qui gère la compilation, l'exécution du code, la sécurité et la gestion de la mémoire des applications.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6002866" y="939111"/>
            <a:ext cx="2874389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CTS (Common Type System)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002866" y="1370686"/>
            <a:ext cx="2869730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Définit comment les types sont déclarés, utilisés et gérés dans .NET, assurant la compatibilité entre les différents langages.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258693" y="3171161"/>
            <a:ext cx="2833736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BCL/FCL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253537" y="3595443"/>
            <a:ext cx="28388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Bibliothèques de classes fondamentales fournissant les fonctionnalités essentielles pour développer des applications .NET, de la gestion des fichiers au réseau.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6002866" y="3171139"/>
            <a:ext cx="2874389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CLS (Common Language Specification)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6002866" y="3595443"/>
            <a:ext cx="2869730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Ensemble de règles garantissant l'interopérabilité entre les langages compatibles .NET pour le développement d'applications multi-langages.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26185" y="521793"/>
            <a:ext cx="2107931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064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433645" y="1928791"/>
            <a:ext cx="4408389" cy="5690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Évolution de .NET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98" y="116023"/>
            <a:ext cx="8662630" cy="48782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 </a:t>
            </a:r>
            <a:r>
              <a:rPr lang="en-US" b="1" dirty="0" err="1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limites</a:t>
            </a:r>
            <a:r>
              <a:rPr lang="en-US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 </a:t>
            </a:r>
            <a:r>
              <a:rPr lang="fr-FR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besoins d’évolution</a:t>
            </a:r>
            <a:endParaRPr lang="en-US" sz="1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83" y="925116"/>
            <a:ext cx="3997757" cy="17995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751" y="903732"/>
            <a:ext cx="1234168" cy="5112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51183" y="861108"/>
            <a:ext cx="120673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2" y="2903477"/>
            <a:ext cx="3997757" cy="1799539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04" y="2882093"/>
            <a:ext cx="1234168" cy="51129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22336" y="2839469"/>
            <a:ext cx="120673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36" y="925116"/>
            <a:ext cx="3997757" cy="1799682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04" y="903732"/>
            <a:ext cx="1234168" cy="511298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522336" y="861108"/>
            <a:ext cx="120673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183" y="2903187"/>
            <a:ext cx="3997757" cy="1799539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751" y="2882093"/>
            <a:ext cx="1234168" cy="511298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4651183" y="2839469"/>
            <a:ext cx="120673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04</a:t>
            </a:r>
            <a:endParaRPr lang="en-US" sz="1440" dirty="0"/>
          </a:p>
        </p:txBody>
      </p:sp>
      <p:sp>
        <p:nvSpPr>
          <p:cNvPr id="15" name="Text 5"/>
          <p:cNvSpPr/>
          <p:nvPr/>
        </p:nvSpPr>
        <p:spPr>
          <a:xfrm>
            <a:off x="1756562" y="925116"/>
            <a:ext cx="2763531" cy="39177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fr-FR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Contraintes structurelles </a:t>
            </a:r>
            <a:endParaRPr lang="en-US" sz="1440" dirty="0"/>
          </a:p>
        </p:txBody>
      </p:sp>
      <p:sp>
        <p:nvSpPr>
          <p:cNvPr id="16" name="Text 6"/>
          <p:cNvSpPr/>
          <p:nvPr/>
        </p:nvSpPr>
        <p:spPr>
          <a:xfrm>
            <a:off x="604436" y="1294886"/>
            <a:ext cx="3967563" cy="13773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100" dirty="0">
                <a:latin typeface="+mj-lt"/>
              </a:rPr>
              <a:t>Avec l'évolution du paysage technologique, plusieurs limitations sont devenues criantes. Le </a:t>
            </a:r>
            <a:r>
              <a:rPr lang="fr-FR" sz="1100" b="1" dirty="0"/>
              <a:t>.NET Framework </a:t>
            </a:r>
            <a:r>
              <a:rPr lang="fr-FR" sz="1100" dirty="0">
                <a:latin typeface="+mj-lt"/>
              </a:rPr>
              <a:t>était intrinsèquement lié à </a:t>
            </a:r>
            <a:r>
              <a:rPr lang="fr-FR" sz="1100" b="1" dirty="0"/>
              <a:t>Windows</a:t>
            </a:r>
            <a:r>
              <a:rPr lang="fr-FR" sz="1100" dirty="0"/>
              <a:t>,</a:t>
            </a:r>
            <a:r>
              <a:rPr lang="fr-FR" sz="1100" dirty="0">
                <a:latin typeface="+mj-lt"/>
              </a:rPr>
              <a:t> empêchant son utilisation sur </a:t>
            </a:r>
            <a:r>
              <a:rPr lang="fr-FR" sz="1100" b="1" dirty="0"/>
              <a:t>Linux</a:t>
            </a:r>
            <a:r>
              <a:rPr lang="fr-FR" sz="1100" dirty="0">
                <a:latin typeface="+mj-lt"/>
              </a:rPr>
              <a:t> ou </a:t>
            </a:r>
            <a:r>
              <a:rPr lang="fr-FR" sz="1100" b="1" dirty="0"/>
              <a:t>macOS</a:t>
            </a:r>
            <a:r>
              <a:rPr lang="fr-FR" sz="1100" dirty="0">
                <a:latin typeface="+mj-lt"/>
              </a:rPr>
              <a:t>. Son architecture monolithique rendait les déploiements lourds et complexes, particulièrement inadaptés aux </a:t>
            </a:r>
            <a:r>
              <a:rPr lang="fr-FR" sz="1100" b="1" dirty="0"/>
              <a:t>conteneurs</a:t>
            </a:r>
            <a:r>
              <a:rPr lang="fr-FR" sz="1100" dirty="0">
                <a:latin typeface="+mj-lt"/>
              </a:rPr>
              <a:t> et aux </a:t>
            </a:r>
            <a:r>
              <a:rPr lang="fr-FR" sz="1100" b="1" dirty="0"/>
              <a:t>microservices</a:t>
            </a:r>
            <a:r>
              <a:rPr lang="fr-FR" sz="1100" dirty="0"/>
              <a:t>.</a:t>
            </a:r>
            <a:r>
              <a:rPr lang="fr-FR" sz="1100" dirty="0">
                <a:latin typeface="+mj-lt"/>
              </a:rPr>
              <a:t> Les cycles de mise à jour, liés aux versions de </a:t>
            </a:r>
            <a:r>
              <a:rPr lang="fr-FR" sz="1100" b="1" dirty="0"/>
              <a:t>Windows</a:t>
            </a:r>
            <a:r>
              <a:rPr lang="fr-FR" sz="1100" dirty="0">
                <a:latin typeface="+mj-lt"/>
              </a:rPr>
              <a:t>, ralentissaient considérablement l'innovation</a:t>
            </a:r>
            <a:endParaRPr lang="en-US" sz="700" dirty="0">
              <a:latin typeface="+mj-lt"/>
            </a:endParaRPr>
          </a:p>
        </p:txBody>
      </p:sp>
      <p:sp>
        <p:nvSpPr>
          <p:cNvPr id="17" name="Text 7"/>
          <p:cNvSpPr/>
          <p:nvPr/>
        </p:nvSpPr>
        <p:spPr>
          <a:xfrm>
            <a:off x="5894496" y="925116"/>
            <a:ext cx="2754600" cy="66466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296" b="1" dirty="0">
                <a:solidFill>
                  <a:srgbClr val="E25E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Nouveaux Besoins</a:t>
            </a: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8" name="Text 8"/>
          <p:cNvSpPr/>
          <p:nvPr/>
        </p:nvSpPr>
        <p:spPr>
          <a:xfrm>
            <a:off x="4701532" y="1357723"/>
            <a:ext cx="3933896" cy="120802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100" dirty="0">
                <a:latin typeface="+mj-lt"/>
              </a:rPr>
              <a:t>L'émergence du </a:t>
            </a:r>
            <a:r>
              <a:rPr lang="fr-FR" sz="1100" b="1" dirty="0"/>
              <a:t>cloud computing</a:t>
            </a:r>
            <a:r>
              <a:rPr lang="fr-FR" sz="1100" dirty="0">
                <a:latin typeface="+mj-lt"/>
              </a:rPr>
              <a:t>, popularisé par </a:t>
            </a:r>
            <a:r>
              <a:rPr lang="fr-FR" sz="1100" b="1" dirty="0"/>
              <a:t>AWS</a:t>
            </a:r>
            <a:r>
              <a:rPr lang="fr-FR" sz="1100" dirty="0">
                <a:latin typeface="+mj-lt"/>
              </a:rPr>
              <a:t> et </a:t>
            </a:r>
            <a:r>
              <a:rPr lang="fr-FR" sz="1100" b="1" dirty="0"/>
              <a:t>Azure</a:t>
            </a:r>
            <a:r>
              <a:rPr lang="fr-FR" sz="1100" dirty="0">
                <a:latin typeface="+mj-lt"/>
              </a:rPr>
              <a:t>, exigeait des applications légères, rapides à démarrer et économes en ressources. L'approche </a:t>
            </a:r>
            <a:r>
              <a:rPr lang="fr-FR" sz="1100" b="1" dirty="0"/>
              <a:t>DevOps</a:t>
            </a:r>
            <a:r>
              <a:rPr lang="fr-FR" sz="1100" dirty="0">
                <a:latin typeface="+mj-lt"/>
              </a:rPr>
              <a:t> et l'architecture microservices nécessitaient des déploiements indépendants et des mises à jour continues. Enfin, la communauté réclamait un </a:t>
            </a:r>
            <a:r>
              <a:rPr lang="fr-FR" sz="1100" b="1" dirty="0"/>
              <a:t>Framework open-source</a:t>
            </a:r>
            <a:r>
              <a:rPr lang="fr-FR" sz="1100" dirty="0">
                <a:latin typeface="+mj-lt"/>
              </a:rPr>
              <a:t>, transparent et collaboratif</a:t>
            </a:r>
            <a:endParaRPr lang="en-US" sz="1100" dirty="0">
              <a:latin typeface="+mj-lt"/>
            </a:endParaRPr>
          </a:p>
        </p:txBody>
      </p:sp>
      <p:sp>
        <p:nvSpPr>
          <p:cNvPr id="19" name="Text 9"/>
          <p:cNvSpPr/>
          <p:nvPr/>
        </p:nvSpPr>
        <p:spPr>
          <a:xfrm>
            <a:off x="1729072" y="2903477"/>
            <a:ext cx="2842928" cy="39177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296" b="1" dirty="0">
                <a:solidFill>
                  <a:srgbClr val="E25E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 refonte complète</a:t>
            </a:r>
          </a:p>
        </p:txBody>
      </p:sp>
      <p:sp>
        <p:nvSpPr>
          <p:cNvPr id="20" name="Text 10"/>
          <p:cNvSpPr/>
          <p:nvPr/>
        </p:nvSpPr>
        <p:spPr>
          <a:xfrm>
            <a:off x="494904" y="3316345"/>
            <a:ext cx="4186763" cy="14285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100" b="1" dirty="0"/>
              <a:t>.NET Core </a:t>
            </a:r>
            <a:r>
              <a:rPr lang="fr-FR" sz="1100" dirty="0">
                <a:latin typeface="+mj-lt"/>
              </a:rPr>
              <a:t>a représenté une réécriture fondamentale, pas une simple évolution. Microsoft a reconstruit le runtime et les bibliothèques de base en adoptant une approche modulaire. Le nouveau Framework était ‘‘multiplateforme’’ (</a:t>
            </a:r>
            <a:r>
              <a:rPr lang="fr-FR" sz="1100" b="1" dirty="0"/>
              <a:t>Windows, Linux, macOS</a:t>
            </a:r>
            <a:r>
              <a:rPr lang="fr-FR" sz="1100" dirty="0">
                <a:latin typeface="+mj-lt"/>
              </a:rPr>
              <a:t>), ‘‘</a:t>
            </a:r>
            <a:r>
              <a:rPr lang="fr-FR" sz="1100" b="1" dirty="0"/>
              <a:t>open-source</a:t>
            </a:r>
            <a:r>
              <a:rPr lang="fr-FR" sz="1100" dirty="0">
                <a:latin typeface="+mj-lt"/>
              </a:rPr>
              <a:t>’’ (</a:t>
            </a:r>
            <a:r>
              <a:rPr lang="fr-FR" sz="1100" b="1" dirty="0"/>
              <a:t>hébergé</a:t>
            </a:r>
            <a:r>
              <a:rPr lang="fr-FR" sz="1100" dirty="0">
                <a:latin typeface="+mj-lt"/>
              </a:rPr>
              <a:t> sur </a:t>
            </a:r>
            <a:r>
              <a:rPr lang="fr-FR" sz="1100" b="1" dirty="0"/>
              <a:t>GitHub</a:t>
            </a:r>
            <a:r>
              <a:rPr lang="fr-FR" sz="1100" dirty="0">
                <a:latin typeface="+mj-lt"/>
              </a:rPr>
              <a:t>), et ‘‘optimisé pour les performances’’ avec un focus sur les scénarios </a:t>
            </a:r>
            <a:r>
              <a:rPr lang="fr-FR" sz="1100" b="1" dirty="0"/>
              <a:t>cloud</a:t>
            </a:r>
            <a:r>
              <a:rPr lang="fr-FR" sz="1100" dirty="0">
                <a:latin typeface="+mj-lt"/>
              </a:rPr>
              <a:t>.</a:t>
            </a:r>
          </a:p>
          <a:p>
            <a:pPr>
              <a:spcBef>
                <a:spcPts val="375"/>
              </a:spcBef>
            </a:pPr>
            <a:endParaRPr lang="en-US" sz="1100" dirty="0">
              <a:latin typeface="+mj-lt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5885565" y="2903477"/>
            <a:ext cx="2763531" cy="39177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fr-FR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Révolutionnaire </a:t>
            </a:r>
            <a:endParaRPr lang="en-US" sz="1440" dirty="0"/>
          </a:p>
        </p:txBody>
      </p:sp>
      <p:sp>
        <p:nvSpPr>
          <p:cNvPr id="22" name="Text 12"/>
          <p:cNvSpPr/>
          <p:nvPr/>
        </p:nvSpPr>
        <p:spPr>
          <a:xfrm>
            <a:off x="4692064" y="3323480"/>
            <a:ext cx="3836125" cy="164147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spcBef>
                <a:spcPts val="375"/>
              </a:spcBef>
            </a:pPr>
            <a:r>
              <a:rPr lang="fr-FR" sz="1100" b="1" dirty="0"/>
              <a:t>.NET Core </a:t>
            </a:r>
            <a:r>
              <a:rPr lang="fr-FR" sz="1100" dirty="0">
                <a:latin typeface="+mj-lt"/>
              </a:rPr>
              <a:t>a apporté des gains de performance spectaculaires : </a:t>
            </a:r>
            <a:r>
              <a:rPr lang="fr-FR" sz="1100" b="1" dirty="0"/>
              <a:t>réduction</a:t>
            </a:r>
            <a:r>
              <a:rPr lang="fr-FR" sz="1100" dirty="0">
                <a:latin typeface="+mj-lt"/>
              </a:rPr>
              <a:t> de </a:t>
            </a:r>
            <a:r>
              <a:rPr lang="fr-FR" sz="1100" b="1" dirty="0"/>
              <a:t>l'empreinte mémoire</a:t>
            </a:r>
            <a:r>
              <a:rPr lang="fr-FR" sz="1100" dirty="0">
                <a:latin typeface="+mj-lt"/>
              </a:rPr>
              <a:t> de </a:t>
            </a:r>
            <a:r>
              <a:rPr lang="fr-FR" sz="1100" b="1" dirty="0"/>
              <a:t>50-70%, temps de démarrage</a:t>
            </a:r>
            <a:r>
              <a:rPr lang="fr-FR" sz="1100" dirty="0">
                <a:latin typeface="+mj-lt"/>
              </a:rPr>
              <a:t> divisés par </a:t>
            </a:r>
            <a:r>
              <a:rPr lang="fr-FR" sz="1100" b="1" dirty="0"/>
              <a:t>3-5</a:t>
            </a:r>
            <a:r>
              <a:rPr lang="fr-FR" sz="1100" dirty="0">
                <a:latin typeface="+mj-lt"/>
              </a:rPr>
              <a:t>, et </a:t>
            </a:r>
            <a:r>
              <a:rPr lang="fr-FR" sz="1100" b="1" dirty="0"/>
              <a:t>débit des applications web </a:t>
            </a:r>
            <a:r>
              <a:rPr lang="fr-FR" sz="1100" dirty="0">
                <a:latin typeface="+mj-lt"/>
              </a:rPr>
              <a:t>multiplié par </a:t>
            </a:r>
            <a:r>
              <a:rPr lang="fr-FR" sz="1100" b="1" dirty="0"/>
              <a:t>10</a:t>
            </a:r>
            <a:r>
              <a:rPr lang="fr-FR" sz="1100" dirty="0">
                <a:latin typeface="+mj-lt"/>
              </a:rPr>
              <a:t> dans certains scénarios. Le </a:t>
            </a:r>
            <a:r>
              <a:rPr lang="fr-FR" sz="1100" b="1" dirty="0"/>
              <a:t>compilateur RyuJIT</a:t>
            </a:r>
            <a:r>
              <a:rPr lang="fr-FR" sz="1100" dirty="0">
                <a:latin typeface="+mj-lt"/>
              </a:rPr>
              <a:t>, </a:t>
            </a:r>
            <a:r>
              <a:rPr lang="fr-FR" sz="1100" b="1" dirty="0"/>
              <a:t>le Garbage collector </a:t>
            </a:r>
            <a:r>
              <a:rPr lang="fr-FR" sz="1100" dirty="0">
                <a:latin typeface="+mj-lt"/>
              </a:rPr>
              <a:t>amélioré, et l</a:t>
            </a:r>
            <a:r>
              <a:rPr lang="fr-FR" sz="1100" b="1" dirty="0"/>
              <a:t>'optimisation</a:t>
            </a:r>
            <a:r>
              <a:rPr lang="fr-FR" sz="1100" dirty="0">
                <a:latin typeface="+mj-lt"/>
              </a:rPr>
              <a:t> du </a:t>
            </a:r>
            <a:r>
              <a:rPr lang="fr-FR" sz="1100" b="1" dirty="0"/>
              <a:t>pipeline HTTP</a:t>
            </a:r>
            <a:r>
              <a:rPr lang="fr-FR" sz="1100" dirty="0">
                <a:latin typeface="+mj-lt"/>
              </a:rPr>
              <a:t> ont été des facteurs clés de ces améliorations.</a:t>
            </a:r>
          </a:p>
          <a:p>
            <a:pPr>
              <a:spcBef>
                <a:spcPts val="375"/>
              </a:spcBef>
            </a:pPr>
            <a:r>
              <a:rPr lang="fr-FR" sz="1100" dirty="0">
                <a:latin typeface="+mj-lt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en-US" sz="1050"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98" y="116023"/>
            <a:ext cx="8662630" cy="45493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600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</a:t>
            </a:r>
            <a:r>
              <a:rPr lang="fr-FR" sz="1600" b="1" dirty="0">
                <a:solidFill>
                  <a:srgbClr val="69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unification avec .NET 5+ (2020 à Aujourd’hui )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82" y="968786"/>
            <a:ext cx="2624921" cy="373947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8017" y="1906662"/>
            <a:ext cx="1249869" cy="0"/>
          </a:xfrm>
          <a:custGeom>
            <a:avLst/>
            <a:gdLst/>
            <a:ahLst/>
            <a:cxnLst/>
            <a:rect l="l" t="t" r="r" b="b"/>
            <a:pathLst>
              <a:path w="1249869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1243339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41" y="3828202"/>
            <a:ext cx="387604" cy="3876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6921" y="1370658"/>
            <a:ext cx="2476043" cy="4060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 vision unique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484713" y="1862079"/>
            <a:ext cx="2309522" cy="237783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spcBef>
                <a:spcPts val="375"/>
              </a:spcBef>
            </a:pP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 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novembre 2020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Microsoft a lancé </a:t>
            </a:r>
            <a:r>
              <a:rPr lang="fr-FR" sz="1008" b="1" dirty="0">
                <a:solidFill>
                  <a:schemeClr val="bg1"/>
                </a:solidFill>
                <a:ea typeface="Noto Sans" pitchFamily="34" charset="-122"/>
                <a:cs typeface="Noto Sans" pitchFamily="34" charset="-120"/>
              </a:rPr>
              <a:t>.NET 5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marquant l'unification des écosystèmes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.NET Framework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.NET Core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 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Xamarin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Le numéro de version sautait directement de 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.NET 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3.1 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à 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.NET 5 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pour éviter toute confusion avec le .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Framework 4.x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Cette plateforme unique promettait "un seul .NET" pour tous les types d'applications.</a:t>
            </a:r>
          </a:p>
          <a:p>
            <a:pPr algn="ctr">
              <a:spcBef>
                <a:spcPts val="375"/>
              </a:spcBef>
            </a:pP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 </a:t>
            </a:r>
          </a:p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9622" y="968786"/>
            <a:ext cx="2624757" cy="373904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3895074" y="1906662"/>
            <a:ext cx="1249869" cy="0"/>
          </a:xfrm>
          <a:custGeom>
            <a:avLst/>
            <a:gdLst/>
            <a:ahLst/>
            <a:cxnLst/>
            <a:rect l="l" t="t" r="r" b="b"/>
            <a:pathLst>
              <a:path w="1249869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E23624">
                <a:alpha val="4902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fr-FR"/>
          </a:p>
        </p:txBody>
      </p:sp>
      <p:sp>
        <p:nvSpPr>
          <p:cNvPr id="11" name="Shape 6"/>
          <p:cNvSpPr/>
          <p:nvPr/>
        </p:nvSpPr>
        <p:spPr>
          <a:xfrm>
            <a:off x="4190396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E2362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429" y="3873433"/>
            <a:ext cx="297142" cy="2971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333143" y="1370658"/>
            <a:ext cx="2477713" cy="4060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fr-FR" sz="1296" b="1" dirty="0">
                <a:solidFill>
                  <a:srgbClr val="E236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Cadence de publication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3257539" y="1820993"/>
            <a:ext cx="2624756" cy="198310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spcBef>
                <a:spcPts val="375"/>
              </a:spcBef>
            </a:pP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" pitchFamily="34" charset="-122"/>
                <a:cs typeface="Noto Sans" pitchFamily="34" charset="-120"/>
              </a:rPr>
              <a:t>NET 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adopté un cycle de release annuel prévisible : une version majeure chaque novembre, avec des versions 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" pitchFamily="34" charset="-122"/>
                <a:cs typeface="Noto Sans" pitchFamily="34" charset="-120"/>
              </a:rPr>
              <a:t>LTS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 Term Support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supportées pendant 3 ans tous les deux ans. 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" pitchFamily="34" charset="-122"/>
                <a:cs typeface="Noto Sans" pitchFamily="34" charset="-120"/>
              </a:rPr>
              <a:t>.NET 6 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novembre 2021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et 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" pitchFamily="34" charset="-122"/>
                <a:cs typeface="Noto Sans" pitchFamily="34" charset="-120"/>
              </a:rPr>
              <a:t>.NET 8 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novembre 2023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sont des versions LTS, tandis que 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" pitchFamily="34" charset="-122"/>
                <a:cs typeface="Noto Sans" pitchFamily="34" charset="-120"/>
              </a:rPr>
              <a:t>.NET 7 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 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.NET 9 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sont des versions standard (</a:t>
            </a:r>
            <a:r>
              <a:rPr lang="fr-FR" sz="1008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18 mois de support</a:t>
            </a:r>
            <a:r>
              <a:rPr lang="fr-FR" sz="1008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).</a:t>
            </a:r>
          </a:p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761" y="943026"/>
            <a:ext cx="2624757" cy="3739040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6842213" y="1906662"/>
            <a:ext cx="1249869" cy="0"/>
          </a:xfrm>
          <a:custGeom>
            <a:avLst/>
            <a:gdLst/>
            <a:ahLst/>
            <a:cxnLst/>
            <a:rect l="l" t="t" r="r" b="b"/>
            <a:pathLst>
              <a:path w="1249869">
                <a:moveTo>
                  <a:pt x="0" y="0"/>
                </a:moveTo>
                <a:moveTo>
                  <a:pt x="0" y="0"/>
                </a:moveTo>
                <a:lnTo>
                  <a:pt x="1249869" y="0"/>
                </a:lnTo>
              </a:path>
            </a:pathLst>
          </a:custGeom>
          <a:noFill/>
          <a:ln w="10317">
            <a:solidFill>
              <a:srgbClr val="FFFFFF">
                <a:alpha val="47843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fr-FR"/>
          </a:p>
        </p:txBody>
      </p:sp>
      <p:sp>
        <p:nvSpPr>
          <p:cNvPr id="17" name="Shape 10"/>
          <p:cNvSpPr/>
          <p:nvPr/>
        </p:nvSpPr>
        <p:spPr>
          <a:xfrm>
            <a:off x="7137535" y="3640400"/>
            <a:ext cx="763208" cy="763208"/>
          </a:xfrm>
          <a:custGeom>
            <a:avLst/>
            <a:gdLst/>
            <a:ahLst/>
            <a:cxnLst/>
            <a:rect l="l" t="t" r="r" b="b"/>
            <a:pathLst>
              <a:path w="763208" h="763208">
                <a:moveTo>
                  <a:pt x="381604" y="0"/>
                </a:moveTo>
                <a:moveTo>
                  <a:pt x="381604" y="0"/>
                </a:moveTo>
                <a:cubicBezTo>
                  <a:pt x="592217" y="0"/>
                  <a:pt x="763208" y="170991"/>
                  <a:pt x="763208" y="381604"/>
                </a:cubicBezTo>
                <a:cubicBezTo>
                  <a:pt x="763208" y="592217"/>
                  <a:pt x="592217" y="763208"/>
                  <a:pt x="381604" y="763208"/>
                </a:cubicBezTo>
                <a:cubicBezTo>
                  <a:pt x="170991" y="763208"/>
                  <a:pt x="0" y="592217"/>
                  <a:pt x="0" y="381604"/>
                </a:cubicBezTo>
                <a:cubicBezTo>
                  <a:pt x="0" y="170991"/>
                  <a:pt x="170991" y="0"/>
                  <a:pt x="38160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283" y="3804100"/>
            <a:ext cx="445713" cy="43580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275061" y="1370658"/>
            <a:ext cx="2488158" cy="40609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fr-FR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Moderne de .NET </a:t>
            </a:r>
            <a:r>
              <a:rPr lang="fr-FR" sz="1296" i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(runtime coreclr)</a:t>
            </a:r>
            <a:endParaRPr lang="en-US" sz="1440" i="1" dirty="0"/>
          </a:p>
        </p:txBody>
      </p:sp>
      <p:sp>
        <p:nvSpPr>
          <p:cNvPr id="20" name="Text 12"/>
          <p:cNvSpPr/>
          <p:nvPr/>
        </p:nvSpPr>
        <p:spPr>
          <a:xfrm>
            <a:off x="6239875" y="1896974"/>
            <a:ext cx="2558527" cy="174342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spcBef>
                <a:spcPts val="375"/>
              </a:spcBef>
            </a:pP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CoreCLR 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moderne intègre plusieurs innovations : le </a:t>
            </a:r>
            <a:r>
              <a:rPr lang="fr-FR" sz="1008" b="1" dirty="0" err="1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garbage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collector 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offre désormais des modes serveur et station de travail, avec support des grandes </a:t>
            </a:r>
            <a:r>
              <a:rPr lang="fr-FR" sz="1008" dirty="0" err="1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heap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 collecte concurrente. Le compilateur 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RyuJIT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produit du code natif hautement optimisé avec vectorisation </a:t>
            </a:r>
            <a:r>
              <a:rPr lang="fr-FR" sz="1008" b="1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SIMD</a:t>
            </a:r>
            <a:r>
              <a:rPr lang="fr-FR" sz="1008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Le système de types supporte les types valeur performants </a:t>
            </a:r>
            <a:endParaRPr lang="en-US" sz="1008" dirty="0">
              <a:solidFill>
                <a:schemeClr val="bg1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1222</Words>
  <Application>Microsoft Office PowerPoint</Application>
  <PresentationFormat>Affichage à l'écran (16:9)</PresentationFormat>
  <Paragraphs>95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Noto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mister kira</cp:lastModifiedBy>
  <cp:revision>2</cp:revision>
  <dcterms:created xsi:type="dcterms:W3CDTF">2025-11-24T05:19:21Z</dcterms:created>
  <dcterms:modified xsi:type="dcterms:W3CDTF">2025-11-24T17:28:43Z</dcterms:modified>
</cp:coreProperties>
</file>